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" id="{070EA902-88EB-4E2C-A454-99237CFA2749}">
          <p14:sldIdLst>
            <p14:sldId id="256"/>
          </p14:sldIdLst>
        </p14:section>
        <p14:section name="Cuprins" id="{00DA9157-D40C-4BEF-A64C-BC5AF4D3E89D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0"/>
    <a:srgbClr val="FBD1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778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584"/>
            <a:ext cx="5386917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934"/>
            <a:ext cx="5386917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584"/>
            <a:ext cx="5389033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934"/>
            <a:ext cx="5389033" cy="39497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3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88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71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2"/>
            <a:ext cx="4011084" cy="116204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258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0"/>
            <a:ext cx="4011084" cy="46905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2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85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19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5167"/>
            <a:ext cx="2743200" cy="5850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5167"/>
            <a:ext cx="8026400" cy="5850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0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321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508787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411015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2667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DB583F-B338-4529-A2E1-0B5F5816ECBA}"/>
              </a:ext>
            </a:extLst>
          </p:cNvPr>
          <p:cNvSpPr/>
          <p:nvPr userDrawn="1"/>
        </p:nvSpPr>
        <p:spPr>
          <a:xfrm>
            <a:off x="2050472" y="0"/>
            <a:ext cx="101415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9563" y="0"/>
            <a:ext cx="10032437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639616" y="1316766"/>
            <a:ext cx="9217024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653408" y="2218994"/>
            <a:ext cx="9217024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587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4352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1485"/>
            <a:ext cx="10363200" cy="14689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6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88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3133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185"/>
            <a:ext cx="10363200" cy="1500716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1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43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04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44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62" r:id="rId3"/>
    <p:sldLayoutId id="2147483663" r:id="rId4"/>
    <p:sldLayoutId id="2147483664" r:id="rId5"/>
  </p:sldLayoutIdLst>
  <p:txStyles>
    <p:titleStyle>
      <a:lvl1pPr algn="ctr" defTabSz="1219170" rtl="0" eaLnBrk="1" latinLnBrk="1" hangingPunct="1">
        <a:spcBef>
          <a:spcPct val="0"/>
        </a:spcBef>
        <a:buNone/>
        <a:defRPr sz="48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25-Jun-20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3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492E-076F-4427-A83A-690EE56B9C1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42875"/>
            <a:ext cx="5461233" cy="2387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Steganografie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 </a:t>
            </a:r>
            <a:r>
              <a:rPr lang="ro-RO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î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n </a:t>
            </a:r>
            <a:r>
              <a:rPr lang="en-US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mediul</a:t>
            </a:r>
            <a:r>
              <a:rPr 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Source Code Pro Black" panose="020B0809030403020204" pitchFamily="49" charset="0"/>
                <a:ea typeface="Source Code Pro Black" panose="020B0809030403020204" pitchFamily="49" charset="0"/>
              </a:rPr>
              <a:t> digital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25AA6-87ED-46C8-AD7E-8B99FDF6456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0711" y="5818639"/>
            <a:ext cx="4802188" cy="785813"/>
          </a:xfrm>
        </p:spPr>
        <p:txBody>
          <a:bodyPr>
            <a:normAutofit fontScale="55000" lnSpcReduction="20000"/>
          </a:bodyPr>
          <a:lstStyle/>
          <a:p>
            <a:pPr marL="0" indent="0" algn="l">
              <a:buNone/>
            </a:pPr>
            <a:r>
              <a:rPr lang="ro-RO" sz="5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Student</a:t>
            </a: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b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Pricope Ștefan-Cristian</a:t>
            </a:r>
            <a:endParaRPr lang="en-US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2AD443D3-AFFE-4C4A-A433-A1731995B987}"/>
              </a:ext>
            </a:extLst>
          </p:cNvPr>
          <p:cNvSpPr txBox="1">
            <a:spLocks/>
          </p:cNvSpPr>
          <p:nvPr/>
        </p:nvSpPr>
        <p:spPr>
          <a:xfrm>
            <a:off x="100711" y="4889589"/>
            <a:ext cx="6049817" cy="1076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o-RO" sz="32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Profesor îndrumător </a:t>
            </a:r>
            <a:b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</a:br>
            <a:r>
              <a:rPr lang="ro-RO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Lucida Console" panose="020B0609040504020204" pitchFamily="49" charset="0"/>
              </a:rPr>
              <a:t>Dr. Suciu Mihai</a:t>
            </a:r>
            <a:endParaRPr lang="en-US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20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DB1217-342C-4573-A7C0-A436959C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563" y="471054"/>
            <a:ext cx="10032437" cy="1179288"/>
          </a:xfrm>
        </p:spPr>
        <p:txBody>
          <a:bodyPr/>
          <a:lstStyle/>
          <a:p>
            <a:r>
              <a:rPr lang="en-US" dirty="0" err="1"/>
              <a:t>Cuprins</a:t>
            </a:r>
            <a:r>
              <a:rPr lang="ro-RO" dirty="0"/>
              <a:t>.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A23E9-0636-49E5-90E6-5B0FC90582C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159563" y="1821830"/>
            <a:ext cx="9662982" cy="3994316"/>
          </a:xfrm>
        </p:spPr>
        <p:txBody>
          <a:bodyPr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Ce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este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Steganografia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?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Introducere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rapida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Fișiere digitale multimedia. Poze și muzică.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clasic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și noi.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Proiectul Steganos. Implementarea algoritmilor.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Demo live al aplicației.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B1E37-308D-457D-AAFF-6C2DF0E24813}"/>
              </a:ext>
            </a:extLst>
          </p:cNvPr>
          <p:cNvSpPr txBox="1"/>
          <p:nvPr/>
        </p:nvSpPr>
        <p:spPr>
          <a:xfrm>
            <a:off x="5638800" y="2974109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15F29C-33AD-4F7A-A2DF-87FB592FD40B}"/>
              </a:ext>
            </a:extLst>
          </p:cNvPr>
          <p:cNvSpPr txBox="1"/>
          <p:nvPr/>
        </p:nvSpPr>
        <p:spPr>
          <a:xfrm>
            <a:off x="8017163" y="210857"/>
            <a:ext cx="3879273" cy="8309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o-RO" sz="1600" dirty="0"/>
              <a:t>Lucrarea teoretică alături de rezultate</a:t>
            </a:r>
            <a:r>
              <a:rPr lang="en-US" sz="1600" dirty="0"/>
              <a:t>le </a:t>
            </a:r>
            <a:r>
              <a:rPr lang="en-US" sz="1600" dirty="0" err="1"/>
              <a:t>ob</a:t>
            </a:r>
            <a:r>
              <a:rPr lang="ro-RO" sz="1600" dirty="0"/>
              <a:t>ținute se pot regăsi la adresa</a:t>
            </a:r>
          </a:p>
          <a:p>
            <a:r>
              <a:rPr lang="ro-RO" sz="1600" b="1" dirty="0">
                <a:solidFill>
                  <a:srgbClr val="FF0000"/>
                </a:solidFill>
              </a:rPr>
              <a:t>https</a:t>
            </a:r>
            <a:r>
              <a:rPr lang="en-US" sz="1600" b="1" dirty="0">
                <a:solidFill>
                  <a:srgbClr val="FF0000"/>
                </a:solidFill>
              </a:rPr>
              <a:t>://pricope-stefan.com/thesis</a:t>
            </a:r>
          </a:p>
        </p:txBody>
      </p:sp>
    </p:spTree>
    <p:extLst>
      <p:ext uri="{BB962C8B-B14F-4D97-AF65-F5344CB8AC3E}">
        <p14:creationId xmlns:p14="http://schemas.microsoft.com/office/powerpoint/2010/main" val="751920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FE21-BF03-438D-9A89-515B56B09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9563" y="264771"/>
            <a:ext cx="10032437" cy="1179288"/>
          </a:xfrm>
        </p:spPr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Steganografia</a:t>
            </a:r>
            <a:r>
              <a:rPr lang="en-US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33D75-CD97-41AE-B29D-4E0C2D09987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82057" y="1573041"/>
            <a:ext cx="10409943" cy="3994316"/>
          </a:xfrm>
        </p:spPr>
        <p:txBody>
          <a:bodyPr/>
          <a:lstStyle/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Cuvânt obținut prin c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ombina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ția a 2 cuvinte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grece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ști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:</a:t>
            </a: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0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steganos = ascuns</a:t>
            </a: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0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-graphia = scris</a:t>
            </a:r>
            <a:endParaRPr lang="en-US" sz="20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1333475" lvl="1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endParaRPr lang="ro-RO" sz="20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Același scop ca si criptografia, mijloace complet 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diferite.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Prezent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ă în istoria omenirii de 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&gt;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2500 de ani.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 marL="342900" indent="-342900"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Într-o continuă evoluție, în special după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invenția </a:t>
            </a:r>
            <a:endParaRPr lang="en-US" sz="24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  <a:p>
            <a:pPr>
              <a:spcBef>
                <a:spcPts val="700"/>
              </a:spcBef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  <a:cs typeface="Liberation Mono" panose="02070409020205020404" pitchFamily="49" charset="0"/>
              </a:rPr>
              <a:t>și popularizarea calculatoarelor personale.</a:t>
            </a:r>
            <a:endParaRPr lang="en-US" sz="200" dirty="0">
              <a:latin typeface="Source Code Pro Medium" panose="020B0509030403020204" pitchFamily="49" charset="0"/>
              <a:ea typeface="Source Code Pro Medium" panose="020B0509030403020204" pitchFamily="49" charset="0"/>
              <a:cs typeface="Liberation Mono" panose="020704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CA47C2-8C2E-4155-B6F9-F2FAF98537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9" t="20043" r="5592" b="6319"/>
          <a:stretch/>
        </p:blipFill>
        <p:spPr>
          <a:xfrm>
            <a:off x="0" y="0"/>
            <a:ext cx="2030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59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7B3772F3-8367-4035-A4E2-362F7828477C}"/>
              </a:ext>
            </a:extLst>
          </p:cNvPr>
          <p:cNvSpPr txBox="1">
            <a:spLocks/>
          </p:cNvSpPr>
          <p:nvPr/>
        </p:nvSpPr>
        <p:spPr>
          <a:xfrm>
            <a:off x="279633" y="167146"/>
            <a:ext cx="8403794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/>
              <a:t>Fi</a:t>
            </a:r>
            <a:r>
              <a:rPr lang="ro-RO" dirty="0"/>
              <a:t>șiere digitale multimedia.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67E6C6-AC2B-4080-B227-DD4F880BE7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64"/>
          <a:stretch/>
        </p:blipFill>
        <p:spPr>
          <a:xfrm>
            <a:off x="0" y="5578679"/>
            <a:ext cx="12192000" cy="12793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FF0182-8D1B-41C0-BFD1-70D4D364A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2678">
            <a:off x="9140625" y="770995"/>
            <a:ext cx="2660903" cy="17709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09BC8A7-37BF-4534-A83E-75909A68D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27" y="3429000"/>
            <a:ext cx="2988160" cy="1682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AA513699-4BB0-4AF3-B6BB-9E79BFEFD11A}"/>
              </a:ext>
            </a:extLst>
          </p:cNvPr>
          <p:cNvSpPr txBox="1">
            <a:spLocks/>
          </p:cNvSpPr>
          <p:nvPr/>
        </p:nvSpPr>
        <p:spPr>
          <a:xfrm>
            <a:off x="279633" y="1264591"/>
            <a:ext cx="8151303" cy="4246975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Folosite pretutindeni în mediul digital.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Deja au un scop/țel asociat existenței   lor, ajută la ascunderea unui obiectiv   secundar.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 gamă largă de tipuri de fișiere oferă o varietate  mai  mare  de  opțiuni  pentru     steganografie, dar și un bonus în nivelul de dificultate.</a:t>
            </a:r>
          </a:p>
        </p:txBody>
      </p:sp>
    </p:spTree>
    <p:extLst>
      <p:ext uri="{BB962C8B-B14F-4D97-AF65-F5344CB8AC3E}">
        <p14:creationId xmlns:p14="http://schemas.microsoft.com/office/powerpoint/2010/main" val="1168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B29677-3837-4D13-A4CB-9D35BA84F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59"/>
          <a:stretch/>
        </p:blipFill>
        <p:spPr>
          <a:xfrm>
            <a:off x="0" y="0"/>
            <a:ext cx="12192000" cy="127512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A1BB10A-7EF5-43DD-9941-D65A55BD72DF}"/>
              </a:ext>
            </a:extLst>
          </p:cNvPr>
          <p:cNvSpPr txBox="1">
            <a:spLocks/>
          </p:cNvSpPr>
          <p:nvPr/>
        </p:nvSpPr>
        <p:spPr>
          <a:xfrm>
            <a:off x="0" y="1417740"/>
            <a:ext cx="1122926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/>
              <a:t>Metode steganografice clasice și noi. </a:t>
            </a:r>
            <a:endParaRPr lang="en-US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B2F5EF6F-0C1A-443E-A6C3-C085DCCF0C22}"/>
              </a:ext>
            </a:extLst>
          </p:cNvPr>
          <p:cNvSpPr txBox="1">
            <a:spLocks/>
          </p:cNvSpPr>
          <p:nvPr/>
        </p:nvSpPr>
        <p:spPr>
          <a:xfrm>
            <a:off x="152400" y="2255240"/>
            <a:ext cx="9661321" cy="4450360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Metoda celui mai nesemnificativ bit (LSB).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Cea mai populară metodă, capacitate de stocare ridicată.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Implementare trivială, ușor de a detecta prezența.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Infinitate de metode derivate pentru securitate sporită.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Ascunderea în metadate.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Extrem de ușor de detectat, orice program poate identifica.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 caz de studiu interesant asupra indiferenței umane față de unele date.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Scrierea după sfârșit.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1866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Poate duce la erori în parsare, interesant de studiat.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lvl="1">
              <a:buFont typeface="Wingdings" panose="05000000000000000000" pitchFamily="2" charset="2"/>
              <a:buChar char="v"/>
            </a:pPr>
            <a:endParaRPr lang="ro-RO" sz="1866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E139B4F5-737F-414D-BC4A-94EE02879E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nesemnificativ</a:t>
            </a:r>
            <a:r>
              <a:rPr kumimoji="0" lang="ro-RO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o-RO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738C74AE-3235-4863-88AD-F4F6373682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nesemnificativ</a:t>
            </a:r>
            <a:r>
              <a:rPr kumimoji="0" lang="ro-RO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o-RO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395ED2-9AA5-499B-A0A4-57376E790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121" y="4132832"/>
            <a:ext cx="1908137" cy="26148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68ED9B-D90D-4AF9-9DB8-1379E56C2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030" y="2255240"/>
            <a:ext cx="2775570" cy="183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98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6E698-3E4F-4119-B381-690ECBD7CC4C}"/>
              </a:ext>
            </a:extLst>
          </p:cNvPr>
          <p:cNvSpPr txBox="1">
            <a:spLocks/>
          </p:cNvSpPr>
          <p:nvPr/>
        </p:nvSpPr>
        <p:spPr>
          <a:xfrm>
            <a:off x="226503" y="256382"/>
            <a:ext cx="1003243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/>
              <a:t>Împrăștierea în blocuri.</a:t>
            </a: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045051A3-8C3B-427D-A568-9EB0DD22B66B}"/>
              </a:ext>
            </a:extLst>
          </p:cNvPr>
          <p:cNvSpPr txBox="1">
            <a:spLocks/>
          </p:cNvSpPr>
          <p:nvPr/>
        </p:nvSpPr>
        <p:spPr>
          <a:xfrm>
            <a:off x="86136" y="1720896"/>
            <a:ext cx="8716542" cy="4246975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Metodă nouă introdusă și studiată în lucrare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Inspirat  din  separarea unei  imagini  în  blocuri specific formatului  JPEG combinat  cu generarea pseudo-aleatoare  de  permutări pentru a garanta securitatea mesajului.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Multiple avantaje și  dezavantaje  ce  pot  afecta considerabil eficiența și performanța metodei.</a:t>
            </a: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1973F0-3F90-4811-A37A-52E517A23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7"/>
          <a:stretch/>
        </p:blipFill>
        <p:spPr>
          <a:xfrm>
            <a:off x="8875552" y="105586"/>
            <a:ext cx="3230312" cy="20138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F3B7E1-5C0D-4DF7-869F-C642263ED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7700" y="2119443"/>
            <a:ext cx="3393212" cy="2150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D6969C-F350-4194-921A-32BF47BBC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703" y="4200489"/>
            <a:ext cx="2550253" cy="249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2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A2003-E021-42EB-B758-6B514F023D8C}"/>
              </a:ext>
            </a:extLst>
          </p:cNvPr>
          <p:cNvSpPr txBox="1">
            <a:spLocks/>
          </p:cNvSpPr>
          <p:nvPr/>
        </p:nvSpPr>
        <p:spPr>
          <a:xfrm>
            <a:off x="159392" y="88602"/>
            <a:ext cx="10032437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 err="1"/>
              <a:t>Aplica</a:t>
            </a:r>
            <a:r>
              <a:rPr lang="ro-RO" dirty="0"/>
              <a:t>ția Steganos.</a:t>
            </a:r>
            <a:endParaRPr lang="en-US" dirty="0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95844BAA-9F93-4D38-BD77-ACE534ABA0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0560"/>
          <a:stretch/>
        </p:blipFill>
        <p:spPr>
          <a:xfrm>
            <a:off x="0" y="5678711"/>
            <a:ext cx="12192000" cy="1179289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E89F95DE-26E3-47EB-91C0-DD5C0EDF2606}"/>
              </a:ext>
            </a:extLst>
          </p:cNvPr>
          <p:cNvSpPr txBox="1">
            <a:spLocks/>
          </p:cNvSpPr>
          <p:nvPr/>
        </p:nvSpPr>
        <p:spPr>
          <a:xfrm>
            <a:off x="0" y="1346433"/>
            <a:ext cx="10259736" cy="4165134"/>
          </a:xfrm>
          <a:prstGeom prst="rect">
            <a:avLst/>
          </a:prstGeom>
        </p:spPr>
        <p:txBody>
          <a:bodyPr/>
          <a:lstStyle>
            <a:lvl1pPr marL="457189" indent="-457189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42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Proiect ce dorește să implementeze </a:t>
            </a:r>
            <a:r>
              <a:rPr lang="en-US" sz="2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metodele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descri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anterior, alături de variațiile acestora.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Scris în C++17 pentru eficiență și abilitatea de a 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lucra la un nivel mai jos(operații pe biți rapide)</a:t>
            </a:r>
          </a:p>
          <a:p>
            <a:pPr>
              <a:buFont typeface="Wingdings" panose="05000000000000000000" pitchFamily="2" charset="2"/>
              <a:buChar char="v"/>
            </a:pPr>
            <a:endParaRPr lang="ro-RO" sz="24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Executabil de dimensiuni reduse apelabil din linia 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de comandă, compilabil pe orice sistem ce respectă </a:t>
            </a:r>
            <a:r>
              <a:rPr lang="en-US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ro-RO" sz="2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cerințele minime prezentate pe pagina proiectului. </a:t>
            </a:r>
          </a:p>
        </p:txBody>
      </p:sp>
    </p:spTree>
    <p:extLst>
      <p:ext uri="{BB962C8B-B14F-4D97-AF65-F5344CB8AC3E}">
        <p14:creationId xmlns:p14="http://schemas.microsoft.com/office/powerpoint/2010/main" val="142897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3B7996-DBA0-477B-9D1C-0A5147255268}"/>
              </a:ext>
            </a:extLst>
          </p:cNvPr>
          <p:cNvSpPr/>
          <p:nvPr/>
        </p:nvSpPr>
        <p:spPr>
          <a:xfrm>
            <a:off x="6393877" y="4468015"/>
            <a:ext cx="3833090" cy="2447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A2DE55-C76D-47BA-9AF6-DC6F9FD7099B}"/>
              </a:ext>
            </a:extLst>
          </p:cNvPr>
          <p:cNvSpPr/>
          <p:nvPr/>
        </p:nvSpPr>
        <p:spPr>
          <a:xfrm>
            <a:off x="7843706" y="0"/>
            <a:ext cx="4348294" cy="6915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6679FCB6-A0A9-4D1A-A139-1A70E98187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525" y="-9525"/>
            <a:ext cx="7843706" cy="4410289"/>
          </a:xfrm>
          <a:prstGeom prst="rect">
            <a:avLst/>
          </a:prstGeom>
        </p:spPr>
      </p:pic>
      <p:sp>
        <p:nvSpPr>
          <p:cNvPr id="9" name="Parallelogram 8">
            <a:extLst>
              <a:ext uri="{FF2B5EF4-FFF2-40B4-BE49-F238E27FC236}">
                <a16:creationId xmlns:a16="http://schemas.microsoft.com/office/drawing/2014/main" id="{26831837-4656-4D29-8A05-263E307703FD}"/>
              </a:ext>
            </a:extLst>
          </p:cNvPr>
          <p:cNvSpPr/>
          <p:nvPr/>
        </p:nvSpPr>
        <p:spPr>
          <a:xfrm>
            <a:off x="3676076" y="0"/>
            <a:ext cx="5763491" cy="6936509"/>
          </a:xfrm>
          <a:prstGeom prst="parallelogram">
            <a:avLst>
              <a:gd name="adj" fmla="val 7275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2607F987-1D2E-4D3B-BC88-C36D896EDD36}"/>
              </a:ext>
            </a:extLst>
          </p:cNvPr>
          <p:cNvSpPr/>
          <p:nvPr/>
        </p:nvSpPr>
        <p:spPr>
          <a:xfrm>
            <a:off x="4853710" y="-20783"/>
            <a:ext cx="5763491" cy="6936509"/>
          </a:xfrm>
          <a:prstGeom prst="parallelogram">
            <a:avLst>
              <a:gd name="adj" fmla="val 72756"/>
            </a:avLst>
          </a:prstGeom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B4AB7E2-8495-4CCF-9CA2-09A6DB58A730}"/>
              </a:ext>
            </a:extLst>
          </p:cNvPr>
          <p:cNvSpPr txBox="1">
            <a:spLocks/>
          </p:cNvSpPr>
          <p:nvPr/>
        </p:nvSpPr>
        <p:spPr>
          <a:xfrm>
            <a:off x="8073146" y="5439721"/>
            <a:ext cx="3833090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dirty="0">
                <a:latin typeface="Lucida Console" panose="020B0609040504020204" pitchFamily="49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711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0525-059D-4F8C-8EB2-95AC03CF5FD8}"/>
              </a:ext>
            </a:extLst>
          </p:cNvPr>
          <p:cNvSpPr txBox="1">
            <a:spLocks/>
          </p:cNvSpPr>
          <p:nvPr/>
        </p:nvSpPr>
        <p:spPr>
          <a:xfrm>
            <a:off x="4785302" y="2839356"/>
            <a:ext cx="2621395" cy="1179288"/>
          </a:xfrm>
          <a:prstGeom prst="rect">
            <a:avLst/>
          </a:prstGeom>
        </p:spPr>
        <p:txBody>
          <a:bodyPr/>
          <a:lstStyle>
            <a:lvl1pPr algn="ctr" defTabSz="1219170" rtl="0" eaLnBrk="1" latinLnBrk="1" hangingPunct="1"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ro-RO" dirty="0">
                <a:latin typeface="Bahnschrift" panose="020B0502040204020203" pitchFamily="34" charset="0"/>
              </a:rPr>
              <a:t>Î</a:t>
            </a:r>
            <a:r>
              <a:rPr lang="en-US" dirty="0" err="1">
                <a:latin typeface="Bahnschrift" panose="020B0502040204020203" pitchFamily="34" charset="0"/>
              </a:rPr>
              <a:t>ntreb</a:t>
            </a:r>
            <a:r>
              <a:rPr lang="ro-RO" dirty="0">
                <a:latin typeface="Bahnschrift" panose="020B0502040204020203" pitchFamily="34" charset="0"/>
              </a:rPr>
              <a:t>ări</a:t>
            </a:r>
            <a:endParaRPr lang="en-US" dirty="0">
              <a:latin typeface="Bahnschrift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6663A0-1EAB-453A-9FDB-068CF9DEC418}"/>
              </a:ext>
            </a:extLst>
          </p:cNvPr>
          <p:cNvSpPr/>
          <p:nvPr/>
        </p:nvSpPr>
        <p:spPr>
          <a:xfrm>
            <a:off x="66675" y="5858470"/>
            <a:ext cx="3286125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Cine a </a:t>
            </a:r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spus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 c</a:t>
            </a:r>
            <a:r>
              <a:rPr lang="ro-RO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ă o poză </a:t>
            </a:r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înseamnă </a:t>
            </a:r>
            <a:endParaRPr lang="ro-RO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  <a:p>
            <a:pPr algn="ctr"/>
            <a:r>
              <a:rPr lang="ro-RO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o mie de cuvinte</a:t>
            </a:r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 era pasionat </a:t>
            </a:r>
            <a:endParaRPr lang="ro-RO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  <a:p>
            <a:pPr algn="ctr"/>
            <a:r>
              <a:rPr lang="ro-RO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Univers" panose="020B0503020202020204" pitchFamily="34" charset="0"/>
              </a:rPr>
              <a:t>de steganografie.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Univers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482298"/>
      </p:ext>
    </p:extLst>
  </p:cSld>
  <p:clrMapOvr>
    <a:masterClrMapping/>
  </p:clrMapOvr>
</p:sld>
</file>

<file path=ppt/theme/theme1.xml><?xml version="1.0" encoding="utf-8"?>
<a:theme xmlns:a="http://schemas.openxmlformats.org/drawingml/2006/main" name="Key-on-computer-keyboard-PowerPoint-Templates-Widescre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Key-on-computer-keyboard-PowerPoint-Templates-Widescreen</Template>
  <TotalTime>760</TotalTime>
  <Words>400</Words>
  <Application>Microsoft Office PowerPoint</Application>
  <PresentationFormat>Widescreen</PresentationFormat>
  <Paragraphs>62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맑은 고딕</vt:lpstr>
      <vt:lpstr>Arial</vt:lpstr>
      <vt:lpstr>Arial Unicode MS</vt:lpstr>
      <vt:lpstr>Bahnschrift</vt:lpstr>
      <vt:lpstr>Calibri</vt:lpstr>
      <vt:lpstr>Lucida Console</vt:lpstr>
      <vt:lpstr>Source Code Pro Black</vt:lpstr>
      <vt:lpstr>Source Code Pro Medium</vt:lpstr>
      <vt:lpstr>Univers</vt:lpstr>
      <vt:lpstr>Wingdings</vt:lpstr>
      <vt:lpstr>Key-on-computer-keyboard-PowerPoint-Templates-Widescreen</vt:lpstr>
      <vt:lpstr>Custom Design</vt:lpstr>
      <vt:lpstr>Steganografie în mediul digital</vt:lpstr>
      <vt:lpstr>Cuprins.</vt:lpstr>
      <vt:lpstr>Ce este Steganografia?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Steganografie în mediul digital</dc:title>
  <dc:creator>Stefan Pricope</dc:creator>
  <cp:lastModifiedBy>Stefan Pricope</cp:lastModifiedBy>
  <cp:revision>72</cp:revision>
  <dcterms:created xsi:type="dcterms:W3CDTF">2020-06-20T15:04:50Z</dcterms:created>
  <dcterms:modified xsi:type="dcterms:W3CDTF">2020-06-25T16:29:43Z</dcterms:modified>
</cp:coreProperties>
</file>